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38" r:id="rId3"/>
    <p:sldId id="345" r:id="rId4"/>
    <p:sldId id="326" r:id="rId5"/>
    <p:sldId id="342" r:id="rId6"/>
    <p:sldId id="344" r:id="rId7"/>
    <p:sldId id="328" r:id="rId8"/>
    <p:sldId id="343" r:id="rId9"/>
    <p:sldId id="318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A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8" autoAdjust="0"/>
    <p:restoredTop sz="96035" autoAdjust="0"/>
  </p:normalViewPr>
  <p:slideViewPr>
    <p:cSldViewPr>
      <p:cViewPr varScale="1">
        <p:scale>
          <a:sx n="85" d="100"/>
          <a:sy n="85" d="100"/>
        </p:scale>
        <p:origin x="1793" y="12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Τίτλο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22" name="Υπότιτλο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20" name="Θέση υποσέλιδου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Έλλειψη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Ορθογώνιο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Έλλειψη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Έλλειψη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  <p:sp>
        <p:nvSpPr>
          <p:cNvPr id="6" name="Ορθογώνιο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Ορθογώνιο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Διάγραμμα ροής: Διεργασία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Διάγραμμα ροής: Διεργασία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Πίτα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Έλλειψη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Κουλούρα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A9EE37D-E7E4-4FD5-A2CA-91E56331621F}" type="datetimeFigureOut">
              <a:rPr lang="el-GR" smtClean="0"/>
              <a:t>5/9/2024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E61247D-A9BD-472C-8352-1F57D30C3BC2}" type="slidenum">
              <a:rPr lang="el-GR" smtClean="0"/>
              <a:t>‹#›</a:t>
            </a:fld>
            <a:endParaRPr lang="el-GR"/>
          </a:p>
        </p:txBody>
      </p:sp>
      <p:sp>
        <p:nvSpPr>
          <p:cNvPr id="15" name="Ορθογώνιο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teliosloumakis@gmail.com" TargetMode="External"/><Relationship Id="rId2" Type="http://schemas.openxmlformats.org/officeDocument/2006/relationships/hyperlink" Target="http://www.spef.gr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pef.gr/index.php/el/nea/deltia-typou/item/1011-nea-epikairopoiimeni-apo-13-8-24-anakoinosi-deddie-gia-ta-systimata-tile-elegxou-stathmon-ape-kai-sithya-egkatestimenis-isxyos-ano-ton-400-kw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teliosloumakis@gmail.com" TargetMode="External"/><Relationship Id="rId5" Type="http://schemas.openxmlformats.org/officeDocument/2006/relationships/hyperlink" Target="http://www.spef.gr/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75765" y="4928912"/>
            <a:ext cx="7288614" cy="1416125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  <a:p>
            <a:r>
              <a:rPr lang="el-G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Δρ. Στυλιανός Λουμάκης</a:t>
            </a:r>
          </a:p>
          <a:p>
            <a:r>
              <a:rPr lang="el-GR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Διδάκτωρ Μηχανικός ΕΜΠ</a:t>
            </a:r>
          </a:p>
          <a:p>
            <a:r>
              <a:rPr lang="el-GR" sz="49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Διπλ</a:t>
            </a:r>
            <a:r>
              <a:rPr lang="el-GR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 Χημικός Μηχανικός ΕΜΠ</a:t>
            </a:r>
            <a:endParaRPr lang="en-US" sz="4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MBA, University of Portsmouth UK</a:t>
            </a:r>
          </a:p>
          <a:p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Πρόεδρος Συνδέσμου Παραγωγών Ενέργειας με </a:t>
            </a:r>
            <a:r>
              <a:rPr lang="el-G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Φωτοβολταϊκά</a:t>
            </a:r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l-G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ΣΠΕΦ</a:t>
            </a:r>
            <a:r>
              <a:rPr lang="en-US" sz="5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www.spef.gr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r>
              <a:rPr lang="el-G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Κιν</a:t>
            </a:r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.: 6944 777 331, </a:t>
            </a:r>
            <a:r>
              <a:rPr lang="en-US" sz="4300" dirty="0">
                <a:solidFill>
                  <a:srgbClr val="8DC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steliosloumakis@gmail.com</a:t>
            </a:r>
            <a:endParaRPr lang="en-US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utoShape 2" descr="Αποτέλεσμα εικόνας για απ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45224"/>
            <a:ext cx="1547664" cy="875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381E7B60-1912-DD08-B03E-AA65F40752AB}"/>
              </a:ext>
            </a:extLst>
          </p:cNvPr>
          <p:cNvSpPr txBox="1">
            <a:spLocks/>
          </p:cNvSpPr>
          <p:nvPr/>
        </p:nvSpPr>
        <p:spPr>
          <a:xfrm>
            <a:off x="1725867" y="771617"/>
            <a:ext cx="6988409" cy="28111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l-G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Θεσσαλονίκη 9 Σεπτεμβρίου 2024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el-G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E18E7BFB-4867-8C02-44B2-1BD90C2BFCF1}"/>
              </a:ext>
            </a:extLst>
          </p:cNvPr>
          <p:cNvSpPr txBox="1">
            <a:spLocks/>
          </p:cNvSpPr>
          <p:nvPr/>
        </p:nvSpPr>
        <p:spPr>
          <a:xfrm>
            <a:off x="1047433" y="4149080"/>
            <a:ext cx="7848869" cy="64807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Ημερίδα </a:t>
            </a:r>
            <a:r>
              <a:rPr lang="el-GR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ΡΑΑΕΥ</a:t>
            </a:r>
            <a:r>
              <a:rPr lang="el-G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για Περικοπές Έργων ΑΠΕ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87A5550-51D9-3D8B-FC41-3F0230C32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720" y="969180"/>
            <a:ext cx="4689608" cy="3395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51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>
            <a:extLst>
              <a:ext uri="{FF2B5EF4-FFF2-40B4-BE49-F238E27FC236}">
                <a16:creationId xmlns:a16="http://schemas.microsoft.com/office/drawing/2014/main" id="{607262D3-ED85-11CD-2EED-6A549432A4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937"/>
            <a:ext cx="1547664" cy="875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Τίτλος 1">
            <a:extLst>
              <a:ext uri="{FF2B5EF4-FFF2-40B4-BE49-F238E27FC236}">
                <a16:creationId xmlns:a16="http://schemas.microsoft.com/office/drawing/2014/main" id="{D43AA737-CB58-0955-22AF-266AAE69722F}"/>
              </a:ext>
            </a:extLst>
          </p:cNvPr>
          <p:cNvSpPr txBox="1">
            <a:spLocks/>
          </p:cNvSpPr>
          <p:nvPr/>
        </p:nvSpPr>
        <p:spPr>
          <a:xfrm>
            <a:off x="1763688" y="156522"/>
            <a:ext cx="5904656" cy="68019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Η εξέλιξη της εγκατεστημένης ισχύος προς το 2030 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1187325-44C7-6766-CAA2-85AD9F9A4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" y="0"/>
            <a:ext cx="1704627" cy="123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0F27F86-26E6-0931-080E-E0887C33C9B1}"/>
              </a:ext>
            </a:extLst>
          </p:cNvPr>
          <p:cNvSpPr txBox="1"/>
          <p:nvPr/>
        </p:nvSpPr>
        <p:spPr>
          <a:xfrm>
            <a:off x="1187624" y="1400579"/>
            <a:ext cx="7632848" cy="4487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Σήμερα λειτουργούν ~14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 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ΑΠΕ, πλέον των μεγάλων υδροηλεκτρικών και επιπλέον υφίστανται: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~+15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 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έργων ΑΠΕ με Όρους Σύνδεσης.</a:t>
            </a:r>
            <a:endParaRPr lang="en-US" sz="1600" dirty="0">
              <a:solidFill>
                <a:srgbClr val="22222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+ 2.4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 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βιομηχανικών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PPAs</a:t>
            </a:r>
            <a:endParaRPr lang="el-GR" sz="1600" dirty="0">
              <a:solidFill>
                <a:srgbClr val="22222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~+45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 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αιτήσεων έργων ΑΠΕ στον </a:t>
            </a:r>
            <a:r>
              <a:rPr lang="el-GR" sz="16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ΑΔΜΗΕ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που αναμένουν Όρους Σύνδεσης.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&gt;100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 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έργων ΑΠΕ με Βεβαίωση Παραγωγού </a:t>
            </a:r>
            <a:r>
              <a:rPr lang="el-GR" sz="16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ΡΑΑΕΥ</a:t>
            </a:r>
            <a:endParaRPr lang="el-GR" sz="1600" dirty="0">
              <a:solidFill>
                <a:srgbClr val="22222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Ισχύουν προγράμματα </a:t>
            </a:r>
            <a:r>
              <a:rPr lang="el-GR" sz="16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αυτοπαραγωγής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χωρίς συνολική ποσόστωση.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εκτίμηση του νέου </a:t>
            </a:r>
            <a:r>
              <a:rPr lang="el-GR" sz="16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ΕΣΕΚ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για τις εν λειτουργία ΑΠΕ το 2030 εμφανίζεται ιδιαίτερα μετριοπαθής, δεδομένης και της αστοχίας των προηγούμενων </a:t>
            </a:r>
            <a:r>
              <a:rPr lang="el-GR" sz="16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ΕΣΕΚ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από το 2019 και μετά, που προέβλεπαν 7.7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 </a:t>
            </a:r>
            <a:r>
              <a:rPr lang="el-GR" sz="16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φωτοβολταϊκά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 2030, όταν σήμερα ήδη λειτουργούν πλέον των 8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και ο στόχος για το 2030 αναθεωρείται στα 13.5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MW.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Επειδή οι στόχοι των </a:t>
            </a:r>
            <a:r>
              <a:rPr lang="el-GR" sz="16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ΕΣΕΚ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δεν είναι δεσμευτικοί και δεν λειτουργούν ως «οροφές», μια ρεαλιστικότερη κατά την εκτίμηση μας εξέλιξη των ΑΠΕ για το 2030, περιλαμβανόμενων των βιομηχανικών </a:t>
            </a:r>
            <a:r>
              <a:rPr lang="en-US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PPAs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και της </a:t>
            </a:r>
            <a:r>
              <a:rPr lang="el-GR" sz="16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αυτοπαραγωγής</a:t>
            </a:r>
            <a:r>
              <a:rPr lang="el-GR" sz="16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είναι η κάτωθι:</a:t>
            </a:r>
          </a:p>
        </p:txBody>
      </p:sp>
    </p:spTree>
    <p:extLst>
      <p:ext uri="{BB962C8B-B14F-4D97-AF65-F5344CB8AC3E}">
        <p14:creationId xmlns:p14="http://schemas.microsoft.com/office/powerpoint/2010/main" val="61553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3D545B96-ECDE-949C-6B50-A05616A8B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628800"/>
            <a:ext cx="7990777" cy="2721798"/>
          </a:xfrm>
          <a:prstGeom prst="rect">
            <a:avLst/>
          </a:prstGeom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EF929A3F-7CE1-A791-F03C-76777D5D1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937"/>
            <a:ext cx="1547664" cy="875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Τίτλος 1">
            <a:extLst>
              <a:ext uri="{FF2B5EF4-FFF2-40B4-BE49-F238E27FC236}">
                <a16:creationId xmlns:a16="http://schemas.microsoft.com/office/drawing/2014/main" id="{D9738DE9-E6CE-EAAA-26B2-496954F44694}"/>
              </a:ext>
            </a:extLst>
          </p:cNvPr>
          <p:cNvSpPr txBox="1">
            <a:spLocks/>
          </p:cNvSpPr>
          <p:nvPr/>
        </p:nvSpPr>
        <p:spPr>
          <a:xfrm>
            <a:off x="1763688" y="156522"/>
            <a:ext cx="5904656" cy="68019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Η εξέλιξη της εγκατεστημένης ισχύος προς το 2030 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B0A84EE-75FB-A136-247F-CC1DE6BC5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" y="0"/>
            <a:ext cx="1704627" cy="123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6328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id="{5A872146-B55A-91C8-D5F8-E4826D797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937"/>
            <a:ext cx="1547664" cy="875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C0ED55B7-BCD9-33B8-00B2-31BD6973D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" y="0"/>
            <a:ext cx="1704627" cy="123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Τίτλος 1">
            <a:extLst>
              <a:ext uri="{FF2B5EF4-FFF2-40B4-BE49-F238E27FC236}">
                <a16:creationId xmlns:a16="http://schemas.microsoft.com/office/drawing/2014/main" id="{4FFEC05F-A3EC-392A-DD01-17E26EE64253}"/>
              </a:ext>
            </a:extLst>
          </p:cNvPr>
          <p:cNvSpPr txBox="1">
            <a:spLocks/>
          </p:cNvSpPr>
          <p:nvPr/>
        </p:nvSpPr>
        <p:spPr>
          <a:xfrm>
            <a:off x="1763688" y="156522"/>
            <a:ext cx="5904656" cy="68019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Η εξέλιξη της δυναμικότητας προς το 2030 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09D4C3-E07C-C5BB-8F48-4555FFA304E4}"/>
              </a:ext>
            </a:extLst>
          </p:cNvPr>
          <p:cNvSpPr txBox="1"/>
          <p:nvPr/>
        </p:nvSpPr>
        <p:spPr>
          <a:xfrm>
            <a:off x="1151112" y="5229200"/>
            <a:ext cx="7992888" cy="87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l-GR" sz="1200" i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Δ.Σ.= </a:t>
            </a:r>
            <a:r>
              <a:rPr lang="el-GR" sz="1200" i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Διαδυνδεδεμένο</a:t>
            </a:r>
            <a:r>
              <a:rPr lang="el-GR" sz="1200" i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Σύστημα και Δίκτυο</a:t>
            </a:r>
          </a:p>
          <a:p>
            <a:pPr algn="just">
              <a:lnSpc>
                <a:spcPct val="107000"/>
              </a:lnSpc>
            </a:pPr>
            <a:r>
              <a:rPr lang="el-GR" sz="1200" i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Η.Ε.= Ηλεκτρική Ενέργεια</a:t>
            </a:r>
          </a:p>
          <a:p>
            <a:pPr algn="just">
              <a:lnSpc>
                <a:spcPct val="107000"/>
              </a:lnSpc>
            </a:pPr>
            <a:r>
              <a:rPr lang="el-GR" sz="1200" i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*Περιλαμβάνεται και η ενέργεια έργων σχημάτων </a:t>
            </a:r>
            <a:r>
              <a:rPr lang="el-GR" sz="1200" i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αυτοπαραγωγής</a:t>
            </a:r>
            <a:r>
              <a:rPr lang="el-GR" sz="1200" i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εγκατεστημένης ισχύος &lt;400 </a:t>
            </a:r>
            <a:r>
              <a:rPr lang="en-US" sz="1200" i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KW</a:t>
            </a:r>
            <a:r>
              <a:rPr lang="el-GR" sz="1200" i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καθώς και των </a:t>
            </a:r>
            <a:r>
              <a:rPr lang="en-US" sz="1200" i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zero feed-in</a:t>
            </a:r>
            <a:r>
              <a:rPr lang="el-GR" sz="1200" i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14" name="Εικόνα 13">
            <a:extLst>
              <a:ext uri="{FF2B5EF4-FFF2-40B4-BE49-F238E27FC236}">
                <a16:creationId xmlns:a16="http://schemas.microsoft.com/office/drawing/2014/main" id="{94DCB6B2-834A-E90E-F77A-F4D1083C06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8" y="1370240"/>
            <a:ext cx="8100392" cy="364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98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F12E2177-83E0-AEB8-978F-66603ACAA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937"/>
            <a:ext cx="1547664" cy="875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Τίτλος 1">
            <a:extLst>
              <a:ext uri="{FF2B5EF4-FFF2-40B4-BE49-F238E27FC236}">
                <a16:creationId xmlns:a16="http://schemas.microsoft.com/office/drawing/2014/main" id="{8177EC05-F0EF-8A76-FA12-A4C0D8C35D37}"/>
              </a:ext>
            </a:extLst>
          </p:cNvPr>
          <p:cNvSpPr txBox="1">
            <a:spLocks/>
          </p:cNvSpPr>
          <p:nvPr/>
        </p:nvSpPr>
        <p:spPr>
          <a:xfrm>
            <a:off x="1475656" y="156522"/>
            <a:ext cx="6192688" cy="68019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Εκτίμηση εξέλιξης περικοπών ΑΠΕ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BE2DCE-4F78-821A-BA1F-9E19F7D57305}"/>
              </a:ext>
            </a:extLst>
          </p:cNvPr>
          <p:cNvSpPr txBox="1"/>
          <p:nvPr/>
        </p:nvSpPr>
        <p:spPr>
          <a:xfrm>
            <a:off x="1115616" y="5220950"/>
            <a:ext cx="7813376" cy="1106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Επειδή δεν πρόκειται αλλά ούτε και δύναται να υπάρξει πλήρης-τέλεια αποθήκευση, οι περικοπές προς το 2030 εκτιμώνται ακόμη μεγαλύτερες.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Σημαντικό ρόλο για την άμβλυνση ή περαιτέρω επίταση τους θα παίξει και η εξέλιξη της ζήτησης, την οποία πάντως τα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ΕΣΕΚ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διαχρονικά μέχρι σήμερα έχουν συστηματικά υπερεκτιμήσει.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0C42DBC3-F15A-6E47-0270-698F957F1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" y="0"/>
            <a:ext cx="1704627" cy="123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Εικόνα 13">
            <a:extLst>
              <a:ext uri="{FF2B5EF4-FFF2-40B4-BE49-F238E27FC236}">
                <a16:creationId xmlns:a16="http://schemas.microsoft.com/office/drawing/2014/main" id="{6AE3803E-22B7-743E-4D01-ED87DA0AC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6012" y="1185252"/>
            <a:ext cx="5230324" cy="3842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70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18B6054B-2184-8E87-96E9-07D5B0E6C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" y="0"/>
            <a:ext cx="1704627" cy="123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898A34A2-8829-1F97-34B5-DD2F158BDD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7174" y="883335"/>
            <a:ext cx="6600000" cy="31523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33448BA-EA0D-1031-8D85-68641757B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937"/>
            <a:ext cx="1547664" cy="875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Τίτλος 1">
            <a:extLst>
              <a:ext uri="{FF2B5EF4-FFF2-40B4-BE49-F238E27FC236}">
                <a16:creationId xmlns:a16="http://schemas.microsoft.com/office/drawing/2014/main" id="{816B8E14-7F96-F5E5-604C-D4C125EDCE27}"/>
              </a:ext>
            </a:extLst>
          </p:cNvPr>
          <p:cNvSpPr txBox="1">
            <a:spLocks/>
          </p:cNvSpPr>
          <p:nvPr/>
        </p:nvSpPr>
        <p:spPr>
          <a:xfrm>
            <a:off x="1475656" y="156522"/>
            <a:ext cx="6192688" cy="68019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ΑΔΜΗΕ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, το πρόγραμμα Κατανομής και οι Περικοπές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7FF45C-8C62-C9D2-0406-203783D4B94F}"/>
              </a:ext>
            </a:extLst>
          </p:cNvPr>
          <p:cNvSpPr txBox="1"/>
          <p:nvPr/>
        </p:nvSpPr>
        <p:spPr>
          <a:xfrm>
            <a:off x="971600" y="4109037"/>
            <a:ext cx="7813376" cy="2592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Διαχειριστές και ιδίως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ΑΔΜΗΕ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οφείλει να προσαρμόζει το πρόγραμμα Κατανομής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στα αποτελέσματα της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Προημερήσιας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αγοράς ως προς τις εγχύσεις ΑΠΕ.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Αποτελεί στρέβλωση το ΕΧΕ ήδη από την προηγούμενη ημέρα να προδιαγράφει τις αναγκαίες εγχύσεις ΑΠΕ (κόκκινη καμπύλη) ανά ώρα με βάσει την προβλεπόμενη ζήτηση και ο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ΑΔΜΗΕ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στις ΔΕΠ (που έπονται χρονικά της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Προημερήσιας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αγοράς) να Κατανέμει χωρίς περιορισμούς όλη την ανανεώσιμη δυναμικότητα (πράσινη καμπύλη), που δεν χωράει όμως στην προβλεπόμενη ζήτηση.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Με τον τρόπο αυτό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ΑΔΜΗΕ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συστηματικά παραβιάζει τις προτεραιότητες Κατανομής βάσει του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αρ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12 του Κανονισμού 943/2019 και του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αρ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9 του ν. 3468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«βαφτίζοντας» κατόπιν δήθεν «Ανακατανομή» τις άναρχες περικοπές ένεκα της πλημμελούς εκτέλεσης των καθηκόντων του ως προς την Κατανομή.  </a:t>
            </a:r>
          </a:p>
        </p:txBody>
      </p:sp>
      <p:sp>
        <p:nvSpPr>
          <p:cNvPr id="9" name="Βέλος: Επάνω-κάτω 8">
            <a:extLst>
              <a:ext uri="{FF2B5EF4-FFF2-40B4-BE49-F238E27FC236}">
                <a16:creationId xmlns:a16="http://schemas.microsoft.com/office/drawing/2014/main" id="{82266598-8086-5253-867C-261A2C0E93F0}"/>
              </a:ext>
            </a:extLst>
          </p:cNvPr>
          <p:cNvSpPr/>
          <p:nvPr/>
        </p:nvSpPr>
        <p:spPr>
          <a:xfrm>
            <a:off x="4211960" y="1772816"/>
            <a:ext cx="45719" cy="288032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Φυσαλίδα ομιλίας: Έλλειψη 11">
            <a:extLst>
              <a:ext uri="{FF2B5EF4-FFF2-40B4-BE49-F238E27FC236}">
                <a16:creationId xmlns:a16="http://schemas.microsoft.com/office/drawing/2014/main" id="{03F3FD8D-C2F5-E60E-0FDD-8580242D2DE2}"/>
              </a:ext>
            </a:extLst>
          </p:cNvPr>
          <p:cNvSpPr/>
          <p:nvPr/>
        </p:nvSpPr>
        <p:spPr>
          <a:xfrm>
            <a:off x="2339751" y="1484784"/>
            <a:ext cx="1241257" cy="576064"/>
          </a:xfrm>
          <a:prstGeom prst="wedgeEllipseCallout">
            <a:avLst>
              <a:gd name="adj1" fmla="val 97535"/>
              <a:gd name="adj2" fmla="val 2322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b="1" dirty="0">
                <a:latin typeface="Calibri" panose="020F0502020204030204" pitchFamily="34" charset="0"/>
                <a:cs typeface="Calibri" panose="020F0502020204030204" pitchFamily="34" charset="0"/>
              </a:rPr>
              <a:t>Περικοπές</a:t>
            </a:r>
          </a:p>
        </p:txBody>
      </p:sp>
    </p:spTree>
    <p:extLst>
      <p:ext uri="{BB962C8B-B14F-4D97-AF65-F5344CB8AC3E}">
        <p14:creationId xmlns:p14="http://schemas.microsoft.com/office/powerpoint/2010/main" val="3261993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429DD929-7378-331B-3014-4780D8EA5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" y="0"/>
            <a:ext cx="1704627" cy="123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003169EA-554C-1CE4-697A-662711C8C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937"/>
            <a:ext cx="1547664" cy="875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Τίτλος 1">
            <a:extLst>
              <a:ext uri="{FF2B5EF4-FFF2-40B4-BE49-F238E27FC236}">
                <a16:creationId xmlns:a16="http://schemas.microsoft.com/office/drawing/2014/main" id="{F0C45366-6CD3-C9FC-9F49-EBBB125CA0BE}"/>
              </a:ext>
            </a:extLst>
          </p:cNvPr>
          <p:cNvSpPr txBox="1">
            <a:spLocks/>
          </p:cNvSpPr>
          <p:nvPr/>
        </p:nvSpPr>
        <p:spPr>
          <a:xfrm>
            <a:off x="1475656" y="156522"/>
            <a:ext cx="6192688" cy="68019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Ως κατακλείδα - 1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6A4C31-C1F5-2940-9BF4-DD49C09382BC}"/>
              </a:ext>
            </a:extLst>
          </p:cNvPr>
          <p:cNvSpPr txBox="1"/>
          <p:nvPr/>
        </p:nvSpPr>
        <p:spPr>
          <a:xfrm>
            <a:off x="1043608" y="1234385"/>
            <a:ext cx="7992888" cy="5410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Διαμορφώνονται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συνθήκες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συστημικής παραγωγικής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υπερδυναμικότητας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ως προς την τελική ζήτηση ηλεκτρικής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ενέργειας σε ετήσια βάση. Κάτι τέτοιο δεν μπορεί να θεραπευτεί από την αποθήκευση ή τα δίκτυα.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προγράμματα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αυτοπαραγωγής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επιτείνουν το πρόβλημα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της έλλειψης ζήτησης/υπερπαραγωγής.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αποθήκευση μόνο ετεροχρονίζει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(μεταφέρει) την έγχυση της παραγωγής σε άλλες ώρες αλλά δεν αυξάνει την ετήσια κατανάλωση.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δίκτυα μόνο μεταφέρουν την ενέργεια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διαφορετική τοποθεσία για κατανάλωση, εφόσον υπάρχει ζήτηση. 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Στην πραγματικότητα οι περικοπές θα είναι ακόμη μεγαλύτερες απ’ όσες προδιαγράφει το ετήσιο ισοζύγιο ενέργειας.  Τούτο έχει να κάνει με την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τήρηση του ισοζυγίου ισχύος στον πραγματικό χρόνο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και που εισάγει μια δεύτερη διάσταση.  Η ανισορροπία του ισοζυγίου ισχύος, ωστόσο, μπορεί να αμβλυνθεί με την αποθήκευση.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φωτοβολταϊκά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θα πληγούν περισσότερο με περικοπές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από κάθε άλλη τεχνολογία ΑΠΕ λόγω της χρονικά συγκεντρωτικής λειτουργίας τους.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Αναφορικά με τις διεθνείς διασυνδέσεις,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εξαγωγές οπωσδήποτε δεν είναι διασφαλισμένες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δεδομένων των μηδενικών / αρνητικών τιμών στις γειτονικές χώρες της Ε.Ε. που αναπτύσσουν επίσης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φωτοβολταϊκά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με φρενήρεις ρυθμούς.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οικονομικό όφελος από τις εξαγωγές δεν είναι διασφαλισμένο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λόγω του συστήματος διαμόρφωσης των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χονδρεμπορικών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τιμών (</a:t>
            </a: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marginal pricing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market coupling)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σε χαμηλά έως και μηδενικά/αρνητικά επίπεδα</a:t>
            </a: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l-GR" sz="1400" dirty="0">
              <a:solidFill>
                <a:srgbClr val="22222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071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A2A61B95-29F5-04E0-C699-4B5D70778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" y="0"/>
            <a:ext cx="1704627" cy="123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784E6651-5A1D-63C4-514B-14DEFF9EFF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937"/>
            <a:ext cx="1547664" cy="875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Τίτλος 1">
            <a:extLst>
              <a:ext uri="{FF2B5EF4-FFF2-40B4-BE49-F238E27FC236}">
                <a16:creationId xmlns:a16="http://schemas.microsoft.com/office/drawing/2014/main" id="{4B113D1B-2418-2E18-8A32-CE3EA9F93BDB}"/>
              </a:ext>
            </a:extLst>
          </p:cNvPr>
          <p:cNvSpPr txBox="1">
            <a:spLocks/>
          </p:cNvSpPr>
          <p:nvPr/>
        </p:nvSpPr>
        <p:spPr>
          <a:xfrm>
            <a:off x="1475656" y="156522"/>
            <a:ext cx="6192688" cy="68019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Ως κατακλείδα - 2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E5A299-E6CA-06D5-5BA8-95723C9CE497}"/>
              </a:ext>
            </a:extLst>
          </p:cNvPr>
          <p:cNvSpPr txBox="1"/>
          <p:nvPr/>
        </p:nvSpPr>
        <p:spPr>
          <a:xfrm>
            <a:off x="1187624" y="1280993"/>
            <a:ext cx="7632848" cy="5077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σχεδιαζόμενες διασυνδέσεις με Β. Αφρική και Μ. Ανατολή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θα είναι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εισαγωγικού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ως επί τω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πλείστον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χαρακτήρα για τη χώρα μας, όποτε αναμένεται να επιτείνουν την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υπερδυναμικότητα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έτι περαιτέρω.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Επείγει η εγκατάσταση των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συστημάτων </a:t>
            </a:r>
            <a:r>
              <a:rPr lang="en-US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Set-Point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στις μονάδες ΑΠΕ με εγκατεστημένη ισχύ άνω των 400 </a:t>
            </a:r>
            <a:r>
              <a:rPr lang="en-US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KW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(ν. 5106/2024) που δεν έχουν προτεραιότητα Κατανομής (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αρ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9, ν. 3468/2006,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αρ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12, Κανονισμός 943/2019),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ώστε να μην παραβιάζεται η επίλυση της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Προημερήσιας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αγοράς.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ΑΔΜΗΕ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οφείλει άμεσα να βελτιώσει τα προγράμματα Κατανομής (ΔΕΠ) του ως προς τις εγχύσεις ΑΠΕ.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ΣΠΕΦ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τρέχει </a:t>
            </a:r>
            <a:r>
              <a:rPr lang="el-GR" sz="1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πρωτοβουλία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μαζικής προμήθειας συστημάτων </a:t>
            </a:r>
            <a:r>
              <a:rPr lang="en-US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Set-Point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με γνώμονα την ελαχιστοποίηση του κόστους για τους υπόχρεους Φ/Β παραγωγούς. 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Σε κάθε περίπτωση η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ανάσχεση του υπερβολικού επενδυτικού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ενδιαφέροντος στα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φωτοβολταϊκά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και εν γένει τις ΑΠΕ,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περιλαμβανομένων των προγραμμάτων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αυτοπαραγωγής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είναι ο μόνος τρόπος για τη συγκράτηση καταστροφικών για τις επενδύσεις ανισορροπιών.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Πολιτεία οφείλει να προστατέψει το επενδυτικό κοινό μέσα από την 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αναστολή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της υποδοχής νέων αιτήσεων και της έκδοσης Όρων Σύνδεσης έργων ΑΠΕ και ιδίως Φ/Β από τον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ΑΔΜΗΕ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καιτον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400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ΔΕΔΔΗΕ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Προγράμματα </a:t>
            </a:r>
            <a:r>
              <a:rPr lang="el-GR" sz="1400" b="1" dirty="0" err="1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αυτοπαραγωγής</a:t>
            </a:r>
            <a:r>
              <a:rPr lang="el-GR" sz="1400" b="1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χωρίς καν συνολικό όριο ποσόστωσης ναρκοθετούν </a:t>
            </a:r>
            <a:r>
              <a:rPr lang="el-GR" sz="1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περαιτέρω το επενδυτικό περιβάλλον και θα επιφέρουν μακροχρόνιες και μη αναστρέψιμες συνέπειες στις επενδύσεις ΑΠΕ. </a:t>
            </a:r>
          </a:p>
        </p:txBody>
      </p:sp>
    </p:spTree>
    <p:extLst>
      <p:ext uri="{BB962C8B-B14F-4D97-AF65-F5344CB8AC3E}">
        <p14:creationId xmlns:p14="http://schemas.microsoft.com/office/powerpoint/2010/main" val="3270614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>
            <a:off x="3859668" y="3861048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Ευχαριστώ!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937"/>
            <a:ext cx="1547664" cy="875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Ευκαιρίες Απασχόλησης - ΙΕΝΕ">
            <a:extLst>
              <a:ext uri="{FF2B5EF4-FFF2-40B4-BE49-F238E27FC236}">
                <a16:creationId xmlns:a16="http://schemas.microsoft.com/office/drawing/2014/main" id="{7C1E275E-E158-4E9B-CCCF-32C64E48D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612"/>
            <a:ext cx="1221568" cy="97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D0AEC5CE-36DF-DC28-5559-38DDE48D2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" y="0"/>
            <a:ext cx="1704627" cy="123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Υπότιτλος 2">
            <a:extLst>
              <a:ext uri="{FF2B5EF4-FFF2-40B4-BE49-F238E27FC236}">
                <a16:creationId xmlns:a16="http://schemas.microsoft.com/office/drawing/2014/main" id="{2B3487EA-D458-C3B8-3622-6B3BF59C947B}"/>
              </a:ext>
            </a:extLst>
          </p:cNvPr>
          <p:cNvSpPr txBox="1">
            <a:spLocks/>
          </p:cNvSpPr>
          <p:nvPr/>
        </p:nvSpPr>
        <p:spPr>
          <a:xfrm>
            <a:off x="1223473" y="4869160"/>
            <a:ext cx="7288614" cy="1416125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None/>
            </a:pPr>
            <a:endParaRPr lang="el-GR" dirty="0"/>
          </a:p>
          <a:p>
            <a:pPr marL="82296" indent="0">
              <a:buNone/>
            </a:pPr>
            <a:r>
              <a:rPr lang="el-G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Δρ. Στυλιανός Λουμάκης</a:t>
            </a:r>
          </a:p>
          <a:p>
            <a:pPr marL="82296" indent="0">
              <a:buNone/>
            </a:pPr>
            <a:r>
              <a:rPr lang="el-GR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Διδάκτωρ Μηχανικός ΕΜΠ</a:t>
            </a:r>
          </a:p>
          <a:p>
            <a:pPr marL="82296" indent="0">
              <a:buNone/>
            </a:pPr>
            <a:r>
              <a:rPr lang="el-GR" sz="49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Διπλ</a:t>
            </a:r>
            <a:r>
              <a:rPr lang="el-GR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 Χημικός Μηχανικός ΕΜΠ</a:t>
            </a:r>
            <a:endParaRPr lang="en-US" sz="4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296" indent="0">
              <a:buNone/>
            </a:pPr>
            <a:r>
              <a:rPr lang="en-US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MBA, University of Portsmouth UK</a:t>
            </a:r>
          </a:p>
          <a:p>
            <a:pPr marL="82296" indent="0">
              <a:buNone/>
            </a:pPr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Πρόεδρος Συνδέσμου Παραγωγών Ενέργειας με </a:t>
            </a:r>
            <a:r>
              <a:rPr lang="el-G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Φωτοβολταϊκά</a:t>
            </a:r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l-G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ΣΠΕΦ</a:t>
            </a:r>
            <a:r>
              <a:rPr lang="en-US" sz="5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www.spef.gr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82296" indent="0">
              <a:buNone/>
            </a:pPr>
            <a:r>
              <a:rPr lang="el-GR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Κιν</a:t>
            </a:r>
            <a:r>
              <a:rPr lang="el-G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.: 6944 777 331, </a:t>
            </a:r>
            <a:r>
              <a:rPr lang="en-US" sz="4300" dirty="0">
                <a:solidFill>
                  <a:srgbClr val="8DC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steliosloumakis@gmail.com</a:t>
            </a:r>
            <a:endParaRPr lang="en-US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296" indent="0">
              <a:buNone/>
            </a:pPr>
            <a:endParaRPr lang="en-US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296" indent="0">
              <a:buNone/>
            </a:pP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2296" indent="0">
              <a:buNone/>
            </a:pP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3004F4-D97A-29BF-0C31-63D57DD8AE75}"/>
              </a:ext>
            </a:extLst>
          </p:cNvPr>
          <p:cNvSpPr txBox="1"/>
          <p:nvPr/>
        </p:nvSpPr>
        <p:spPr>
          <a:xfrm>
            <a:off x="1706059" y="1415198"/>
            <a:ext cx="6613550" cy="1812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l-GR" sz="14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«Διανύουμε συνθήκες υπερβολικού επενδυτικού ενδιαφέροντος στα </a:t>
            </a:r>
            <a:r>
              <a:rPr lang="el-GR" sz="1400" i="1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φωτοβολταϊκά</a:t>
            </a:r>
            <a:r>
              <a:rPr lang="el-GR" sz="14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και εν γένει στις ΑΠΕ και το υπό διαβούλευση </a:t>
            </a:r>
            <a:r>
              <a:rPr lang="el-GR" sz="1400" i="1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ΕΣΕΚ</a:t>
            </a:r>
            <a:r>
              <a:rPr lang="el-GR" sz="14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μάλλον τις υποτιμά.  Σύμφωνα με τους υπολογισμούς μας, </a:t>
            </a:r>
            <a:r>
              <a:rPr lang="el-GR" sz="1400" i="1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στα έργα που δεν έχουν προτεραιότητα κατανομής </a:t>
            </a:r>
            <a:r>
              <a:rPr lang="el-GR" sz="14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αναμένονται περικοπές ενέργειας σε ετήσια βάση της τάξης του 30% το 2030.  Την κατάσταση αυτή καμία αποθήκευση ή δίκτυο δεν μπορεί να αντιμετωπίσει, αφού το πρόβλημα έγκειται στην έλλειψη ζήτησης για ηλεκτρική ενέργεια, την οποία, </a:t>
            </a:r>
            <a:r>
              <a:rPr lang="el-GR" sz="1400" i="1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σημειωτέον</a:t>
            </a:r>
            <a:r>
              <a:rPr lang="el-GR" sz="14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τα προγράμματα </a:t>
            </a:r>
            <a:r>
              <a:rPr lang="el-GR" sz="1400" i="1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αυτοπαραγωγής</a:t>
            </a:r>
            <a:r>
              <a:rPr lang="el-GR" sz="14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επιτείνουν».   </a:t>
            </a:r>
          </a:p>
        </p:txBody>
      </p:sp>
    </p:spTree>
    <p:extLst>
      <p:ext uri="{BB962C8B-B14F-4D97-AF65-F5344CB8AC3E}">
        <p14:creationId xmlns:p14="http://schemas.microsoft.com/office/powerpoint/2010/main" val="3400150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21131</TotalTime>
  <Words>1033</Words>
  <Application>Microsoft Office PowerPoint</Application>
  <PresentationFormat>Προβολή στην οθόνη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7" baseType="lpstr">
      <vt:lpstr>Arial</vt:lpstr>
      <vt:lpstr>Calibri</vt:lpstr>
      <vt:lpstr>Corbel</vt:lpstr>
      <vt:lpstr>Gill Sans MT</vt:lpstr>
      <vt:lpstr>Verdana</vt:lpstr>
      <vt:lpstr>Wingdings</vt:lpstr>
      <vt:lpstr>Wingdings 2</vt:lpstr>
      <vt:lpstr>Ηλιοστάσιο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Λειτουργία Ελληνικής Αγοράς Ηλεκτρικής Ενέργειας</dc:title>
  <dc:creator>Στέλιος Λουμάκης</dc:creator>
  <cp:lastModifiedBy>Stelios Loumakis</cp:lastModifiedBy>
  <cp:revision>516</cp:revision>
  <dcterms:created xsi:type="dcterms:W3CDTF">2015-06-12T06:08:12Z</dcterms:created>
  <dcterms:modified xsi:type="dcterms:W3CDTF">2024-09-06T13:10:48Z</dcterms:modified>
</cp:coreProperties>
</file>